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98" autoAdjust="0"/>
    <p:restoredTop sz="90929"/>
  </p:normalViewPr>
  <p:slideViewPr>
    <p:cSldViewPr>
      <p:cViewPr varScale="1">
        <p:scale>
          <a:sx n="66" d="100"/>
          <a:sy n="66" d="100"/>
        </p:scale>
        <p:origin x="-18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28A4C-011B-49EF-A3C1-9AAE9B732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6B682-6BA7-4555-80E4-A543A844A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108E1-73BD-4A74-B691-183F5A001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9B6A9-72D2-4DF8-98BC-1BABBD614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B1C98-5497-4F26-B611-4A29E895E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F8B96-4B30-4287-96FE-24B89BB36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E3061-0A05-4656-ADFA-E7656FC45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3CE52-DCAE-47E9-95B6-108AF64D3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D4D78-71F3-45B2-B9C1-9679B6DB0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CDE60-130C-43C9-B8D1-F637F370A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6340E-7339-473B-B9F8-E94BDBF50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34FC86-6FAC-4529-A929-AF22324A9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Transformations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505200"/>
            <a:ext cx="8686800" cy="68580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Times-Roman" charset="0"/>
                <a:cs typeface="Times New Roman" pitchFamily="18" charset="0"/>
              </a:rPr>
              <a:t>The starting figure before applying a transformation</a:t>
            </a:r>
            <a:r>
              <a:rPr lang="en-US" smtClean="0"/>
              <a:t>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04800" y="381000"/>
            <a:ext cx="2847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Times-BoldItalic" charset="0"/>
                <a:cs typeface="Times New Roman" pitchFamily="18" charset="0"/>
              </a:rPr>
              <a:t>Transformation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90600" y="838200"/>
            <a:ext cx="6745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-Roman" charset="0"/>
                <a:cs typeface="Times New Roman" pitchFamily="18" charset="0"/>
              </a:rPr>
              <a:t>a change in size or location of an object.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52400" y="1676400"/>
            <a:ext cx="1246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Times-BoldItalic" charset="0"/>
                <a:cs typeface="Times New Roman" pitchFamily="18" charset="0"/>
              </a:rPr>
              <a:t>Image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28600" y="2133600"/>
            <a:ext cx="82423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latin typeface="Times-Roman" charset="0"/>
                <a:cs typeface="Times New Roman" pitchFamily="18" charset="0"/>
              </a:rPr>
              <a:t>The ending figure after applying a transformation</a:t>
            </a:r>
            <a:endParaRPr lang="en-US" sz="3200"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28600" y="2971800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Times-BoldItalic" charset="0"/>
                <a:cs typeface="Times New Roman" pitchFamily="18" charset="0"/>
              </a:rPr>
              <a:t>Original</a:t>
            </a:r>
            <a:endParaRPr lang="en-US" sz="3200">
              <a:latin typeface="Times-Roman" charset="0"/>
              <a:cs typeface="Times New Roman" pitchFamily="18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04800" y="4953000"/>
            <a:ext cx="2700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Times-BoldItalic" charset="0"/>
              </a:rPr>
              <a:t>Prime notation</a:t>
            </a:r>
            <a:endParaRPr lang="en-US" sz="3200">
              <a:latin typeface="Times-Roman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09600" y="5486400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-Roman" charset="0"/>
              </a:rPr>
              <a:t>- &gt; Any point P is an original point. </a:t>
            </a:r>
          </a:p>
          <a:p>
            <a:r>
              <a:rPr lang="en-US">
                <a:latin typeface="Times-Roman" charset="0"/>
              </a:rPr>
              <a:t>-&gt; P’ is the same point after the transformation is applied.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  <p:bldP spid="2053" grpId="0" build="p" autoUpdateAnimBg="0"/>
      <p:bldP spid="2054" grpId="0" build="p" autoUpdateAnimBg="0"/>
      <p:bldP spid="2055" grpId="0" build="p" autoUpdateAnimBg="0"/>
      <p:bldP spid="2056" grpId="0" build="p" autoUpdateAnimBg="0"/>
      <p:bldP spid="2057" grpId="0" build="p" autoUpdateAnimBg="0"/>
      <p:bldP spid="2059" grpId="0" build="p" autoUpdateAnimBg="0"/>
      <p:bldP spid="206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70" name="Group 74"/>
          <p:cNvGraphicFramePr>
            <a:graphicFrameLocks noGrp="1"/>
          </p:cNvGraphicFramePr>
          <p:nvPr/>
        </p:nvGraphicFramePr>
        <p:xfrm>
          <a:off x="685800" y="381000"/>
          <a:ext cx="7772400" cy="5889625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335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Reflection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Translation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6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Dilation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Rotation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4724400" y="1371600"/>
            <a:ext cx="35814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 “slide”</a:t>
            </a:r>
          </a:p>
          <a:p>
            <a:pPr algn="ctr">
              <a:spcBef>
                <a:spcPct val="20000"/>
              </a:spcBef>
            </a:pPr>
            <a:endParaRPr lang="en-US" sz="1400">
              <a:latin typeface="Arial Black" pitchFamily="34" charset="0"/>
            </a:endParaRP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US" sz="1400">
                <a:latin typeface="Arial Black" pitchFamily="34" charset="0"/>
              </a:rPr>
              <a:t> no change in size or shape</a:t>
            </a:r>
          </a:p>
          <a:p>
            <a:pPr algn="ctr">
              <a:spcBef>
                <a:spcPct val="20000"/>
              </a:spcBef>
            </a:pPr>
            <a:endParaRPr lang="en-US" sz="1400">
              <a:latin typeface="Arial Black" pitchFamily="34" charset="0"/>
            </a:endParaRP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US" sz="1400">
                <a:latin typeface="Arial Black" pitchFamily="34" charset="0"/>
              </a:rPr>
              <a:t> add and subtract to change points</a:t>
            </a:r>
          </a:p>
        </p:txBody>
      </p:sp>
      <p:sp>
        <p:nvSpPr>
          <p:cNvPr id="4171" name="Rectangle 75"/>
          <p:cNvSpPr>
            <a:spLocks noChangeArrowheads="1"/>
          </p:cNvSpPr>
          <p:nvPr/>
        </p:nvSpPr>
        <p:spPr bwMode="auto">
          <a:xfrm>
            <a:off x="685800" y="990600"/>
            <a:ext cx="38100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 Black" pitchFamily="34" charset="0"/>
              </a:rPr>
              <a:t> “flip”</a:t>
            </a:r>
          </a:p>
          <a:p>
            <a:pPr algn="ctr">
              <a:spcBef>
                <a:spcPct val="20000"/>
              </a:spcBef>
            </a:pPr>
            <a:endParaRPr lang="en-US" sz="1600">
              <a:latin typeface="Arial Black" pitchFamily="34" charset="0"/>
            </a:endParaRP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US" sz="1600">
                <a:latin typeface="Arial Black" pitchFamily="34" charset="0"/>
              </a:rPr>
              <a:t> size stays the same</a:t>
            </a:r>
          </a:p>
          <a:p>
            <a:pPr algn="ctr">
              <a:spcBef>
                <a:spcPct val="20000"/>
              </a:spcBef>
            </a:pPr>
            <a:endParaRPr lang="en-US" sz="1400">
              <a:latin typeface="Arial Black" pitchFamily="34" charset="0"/>
            </a:endParaRP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US" sz="1400">
                <a:latin typeface="Arial Black" pitchFamily="34" charset="0"/>
              </a:rPr>
              <a:t> the orientation of the shape changes </a:t>
            </a:r>
          </a:p>
          <a:p>
            <a:pPr algn="ctr"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(faces opposite direction)</a:t>
            </a:r>
          </a:p>
          <a:p>
            <a:pPr algn="ctr"/>
            <a:endParaRPr lang="en-US" sz="1400"/>
          </a:p>
        </p:txBody>
      </p:sp>
      <p:sp>
        <p:nvSpPr>
          <p:cNvPr id="4172" name="Rectangle 76"/>
          <p:cNvSpPr>
            <a:spLocks noChangeArrowheads="1"/>
          </p:cNvSpPr>
          <p:nvPr/>
        </p:nvSpPr>
        <p:spPr bwMode="auto">
          <a:xfrm>
            <a:off x="762000" y="4343400"/>
            <a:ext cx="36576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“enlarge or reduce”</a:t>
            </a:r>
          </a:p>
          <a:p>
            <a:pPr algn="ctr">
              <a:spcBef>
                <a:spcPct val="20000"/>
              </a:spcBef>
              <a:buFontTx/>
              <a:buChar char="•"/>
            </a:pPr>
            <a:endParaRPr lang="en-US" sz="1400">
              <a:latin typeface="Arial Black" pitchFamily="34" charset="0"/>
            </a:endParaRP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US" sz="1400">
                <a:latin typeface="Arial Black" pitchFamily="34" charset="0"/>
              </a:rPr>
              <a:t>Size changes</a:t>
            </a:r>
          </a:p>
          <a:p>
            <a:pPr algn="ctr">
              <a:spcBef>
                <a:spcPct val="20000"/>
              </a:spcBef>
              <a:buFontTx/>
              <a:buChar char="•"/>
            </a:pPr>
            <a:endParaRPr lang="en-US" sz="1400">
              <a:latin typeface="Arial Black" pitchFamily="34" charset="0"/>
            </a:endParaRP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US" sz="1400">
                <a:latin typeface="Arial Black" pitchFamily="34" charset="0"/>
              </a:rPr>
              <a:t>Shape stays the same</a:t>
            </a:r>
          </a:p>
          <a:p>
            <a:pPr algn="ctr">
              <a:spcBef>
                <a:spcPct val="20000"/>
              </a:spcBef>
            </a:pPr>
            <a:endParaRPr lang="en-US" sz="1400">
              <a:latin typeface="Arial Black" pitchFamily="34" charset="0"/>
            </a:endParaRP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US" sz="1400">
                <a:latin typeface="Arial Black" pitchFamily="34" charset="0"/>
              </a:rPr>
              <a:t>Multiply and divide to change points</a:t>
            </a:r>
          </a:p>
        </p:txBody>
      </p:sp>
      <p:sp>
        <p:nvSpPr>
          <p:cNvPr id="4173" name="Rectangle 77"/>
          <p:cNvSpPr>
            <a:spLocks noChangeArrowheads="1"/>
          </p:cNvSpPr>
          <p:nvPr/>
        </p:nvSpPr>
        <p:spPr bwMode="auto">
          <a:xfrm>
            <a:off x="4800600" y="4419600"/>
            <a:ext cx="35814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 Black" pitchFamily="34" charset="0"/>
              </a:rPr>
              <a:t>“turn”</a:t>
            </a:r>
          </a:p>
          <a:p>
            <a:pPr algn="ctr">
              <a:spcBef>
                <a:spcPct val="20000"/>
              </a:spcBef>
            </a:pPr>
            <a:endParaRPr lang="en-US" sz="1400">
              <a:latin typeface="Arial Black" pitchFamily="34" charset="0"/>
            </a:endParaRP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US" sz="1400">
                <a:latin typeface="Arial Black" pitchFamily="34" charset="0"/>
              </a:rPr>
              <a:t>Size and shape stay the same</a:t>
            </a:r>
          </a:p>
          <a:p>
            <a:pPr algn="ctr">
              <a:spcBef>
                <a:spcPct val="20000"/>
              </a:spcBef>
            </a:pPr>
            <a:endParaRPr lang="en-US" sz="1400">
              <a:latin typeface="Arial Black" pitchFamily="34" charset="0"/>
            </a:endParaRPr>
          </a:p>
          <a:p>
            <a:pPr algn="ctr">
              <a:spcBef>
                <a:spcPct val="20000"/>
              </a:spcBef>
              <a:buFontTx/>
              <a:buChar char="•"/>
            </a:pPr>
            <a:r>
              <a:rPr lang="en-US" sz="1400">
                <a:latin typeface="Arial Black" pitchFamily="34" charset="0"/>
              </a:rPr>
              <a:t> orientation changes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9" grpId="0" animBg="1" autoUpdateAnimBg="0"/>
      <p:bldP spid="4171" grpId="0" animBg="1" autoUpdateAnimBg="0"/>
      <p:bldP spid="4172" grpId="0" animBg="1" autoUpdateAnimBg="0"/>
      <p:bldP spid="417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Snap ITC" pitchFamily="82" charset="0"/>
              </a:rPr>
              <a:t>Reflections!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51460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00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000" smtClean="0">
                <a:latin typeface="Verdana" pitchFamily="34" charset="0"/>
              </a:rPr>
              <a:t>The reflection is the mirror image of the original figure </a:t>
            </a:r>
            <a:r>
              <a:rPr lang="en-US" sz="2000" smtClean="0">
                <a:latin typeface="Verdana" pitchFamily="34" charset="0"/>
                <a:sym typeface="Wingdings" pitchFamily="2" charset="2"/>
              </a:rPr>
              <a:t> </a:t>
            </a:r>
            <a:r>
              <a:rPr lang="en-US" sz="2000" smtClean="0">
                <a:latin typeface="Verdana" pitchFamily="34" charset="0"/>
              </a:rPr>
              <a:t>the line of reflection is the mirror. </a:t>
            </a:r>
          </a:p>
          <a:p>
            <a:pPr eaLnBrk="1" hangingPunct="1">
              <a:spcBef>
                <a:spcPct val="0"/>
              </a:spcBef>
            </a:pPr>
            <a:endParaRPr lang="en-US" sz="2000" smtClean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000" smtClean="0">
                <a:latin typeface="Verdana" pitchFamily="34" charset="0"/>
              </a:rPr>
              <a:t>If you were able to </a:t>
            </a:r>
            <a:r>
              <a:rPr lang="en-US" sz="2000" b="1" smtClean="0">
                <a:latin typeface="Verdana" pitchFamily="34" charset="0"/>
              </a:rPr>
              <a:t>fold the picture along the line of reflection</a:t>
            </a:r>
            <a:r>
              <a:rPr lang="en-US" sz="2000" smtClean="0">
                <a:latin typeface="Verdana" pitchFamily="34" charset="0"/>
              </a:rPr>
              <a:t>, the original figure and its reflection would align perfectly. </a:t>
            </a:r>
          </a:p>
        </p:txBody>
      </p:sp>
      <p:pic>
        <p:nvPicPr>
          <p:cNvPr id="5124" name="Picture 5" descr="C:\Documents and Settings\Owner\My Documents\Downloads\translation0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657600"/>
            <a:ext cx="3040063" cy="304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00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600" smtClean="0"/>
              <a:t>Example #1: Reflect the object below over the </a:t>
            </a:r>
            <a:r>
              <a:rPr lang="en-US" sz="2600" i="1" smtClean="0"/>
              <a:t>x</a:t>
            </a:r>
            <a:r>
              <a:rPr lang="en-US" sz="2600" smtClean="0"/>
              <a:t>-axis:</a:t>
            </a:r>
          </a:p>
        </p:txBody>
      </p:sp>
      <p:pic>
        <p:nvPicPr>
          <p:cNvPr id="6147" name="Picture 3" descr="coord_plane_3_n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1988" y="685800"/>
            <a:ext cx="5942012" cy="5961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4724400" y="14478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7696200" y="2286000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5562600" y="2514600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4495800" y="3048000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0" y="685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i="1">
                <a:latin typeface="Verdana" pitchFamily="34" charset="0"/>
              </a:rPr>
              <a:t>Name the coordinates of the original object:</a:t>
            </a:r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4572000" y="1524000"/>
            <a:ext cx="3200400" cy="1600200"/>
          </a:xfrm>
          <a:custGeom>
            <a:avLst/>
            <a:gdLst>
              <a:gd name="T0" fmla="*/ 228600 w 2016"/>
              <a:gd name="T1" fmla="*/ 0 h 1008"/>
              <a:gd name="T2" fmla="*/ 0 w 2016"/>
              <a:gd name="T3" fmla="*/ 1600200 h 1008"/>
              <a:gd name="T4" fmla="*/ 3200400 w 2016"/>
              <a:gd name="T5" fmla="*/ 838200 h 1008"/>
              <a:gd name="T6" fmla="*/ 1066800 w 2016"/>
              <a:gd name="T7" fmla="*/ 1066800 h 1008"/>
              <a:gd name="T8" fmla="*/ 228600 w 2016"/>
              <a:gd name="T9" fmla="*/ 0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6"/>
              <a:gd name="T16" fmla="*/ 0 h 1008"/>
              <a:gd name="T17" fmla="*/ 2016 w 2016"/>
              <a:gd name="T18" fmla="*/ 1008 h 1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6" h="1008">
                <a:moveTo>
                  <a:pt x="144" y="0"/>
                </a:moveTo>
                <a:lnTo>
                  <a:pt x="0" y="1008"/>
                </a:lnTo>
                <a:lnTo>
                  <a:pt x="2016" y="528"/>
                </a:lnTo>
                <a:lnTo>
                  <a:pt x="672" y="672"/>
                </a:lnTo>
                <a:lnTo>
                  <a:pt x="144" y="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419600" y="1219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A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191000" y="2971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B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7772400" y="2286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C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562600" y="2209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D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6200" y="12954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Verdana" pitchFamily="34" charset="0"/>
              </a:rPr>
              <a:t>A:  (-5, 8)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6200" y="18288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Verdana" pitchFamily="34" charset="0"/>
              </a:rPr>
              <a:t>B:  (-6, 2)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6200" y="23622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Verdana" pitchFamily="34" charset="0"/>
              </a:rPr>
              <a:t>C:  (6, 5)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6200" y="28956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Verdana" pitchFamily="34" charset="0"/>
              </a:rPr>
              <a:t>D:  (-2, 4)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3200400" y="3657600"/>
            <a:ext cx="5943600" cy="0"/>
          </a:xfrm>
          <a:prstGeom prst="line">
            <a:avLst/>
          </a:prstGeom>
          <a:noFill/>
          <a:ln w="76200">
            <a:solidFill>
              <a:srgbClr val="FF9900"/>
            </a:solidFill>
            <a:prstDash val="sysDot"/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4572000" y="3200400"/>
            <a:ext cx="0" cy="409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>
            <a:off x="4814888" y="1600200"/>
            <a:ext cx="14287" cy="2006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5632450" y="2678113"/>
            <a:ext cx="0" cy="962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7780338" y="2474913"/>
            <a:ext cx="0" cy="1135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4551363" y="3716338"/>
            <a:ext cx="0" cy="409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H="1">
            <a:off x="4822825" y="3697288"/>
            <a:ext cx="14288" cy="2006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5626100" y="3686175"/>
            <a:ext cx="0" cy="962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7758113" y="3716338"/>
            <a:ext cx="0" cy="1163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5" name="Oval 27"/>
          <p:cNvSpPr>
            <a:spLocks noChangeArrowheads="1"/>
          </p:cNvSpPr>
          <p:nvPr/>
        </p:nvSpPr>
        <p:spPr bwMode="auto">
          <a:xfrm>
            <a:off x="4498975" y="4121150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Oval 28"/>
          <p:cNvSpPr>
            <a:spLocks noChangeArrowheads="1"/>
          </p:cNvSpPr>
          <p:nvPr/>
        </p:nvSpPr>
        <p:spPr bwMode="auto">
          <a:xfrm>
            <a:off x="4767263" y="5740400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Oval 29"/>
          <p:cNvSpPr>
            <a:spLocks noChangeArrowheads="1"/>
          </p:cNvSpPr>
          <p:nvPr/>
        </p:nvSpPr>
        <p:spPr bwMode="auto">
          <a:xfrm>
            <a:off x="5572125" y="4643438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Oval 30"/>
          <p:cNvSpPr>
            <a:spLocks noChangeArrowheads="1"/>
          </p:cNvSpPr>
          <p:nvPr/>
        </p:nvSpPr>
        <p:spPr bwMode="auto">
          <a:xfrm>
            <a:off x="7720013" y="4905375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4716463" y="579913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A’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4156075" y="399573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B’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7591425" y="502126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C’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5554663" y="474503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D’</a:t>
            </a:r>
          </a:p>
        </p:txBody>
      </p:sp>
      <p:sp>
        <p:nvSpPr>
          <p:cNvPr id="7203" name="Freeform 35"/>
          <p:cNvSpPr>
            <a:spLocks/>
          </p:cNvSpPr>
          <p:nvPr/>
        </p:nvSpPr>
        <p:spPr bwMode="auto">
          <a:xfrm flipV="1">
            <a:off x="4592638" y="4191000"/>
            <a:ext cx="3157537" cy="1593850"/>
          </a:xfrm>
          <a:custGeom>
            <a:avLst/>
            <a:gdLst>
              <a:gd name="T0" fmla="*/ 225538 w 2016"/>
              <a:gd name="T1" fmla="*/ 0 h 1008"/>
              <a:gd name="T2" fmla="*/ 0 w 2016"/>
              <a:gd name="T3" fmla="*/ 1593850 h 1008"/>
              <a:gd name="T4" fmla="*/ 3157537 w 2016"/>
              <a:gd name="T5" fmla="*/ 834874 h 1008"/>
              <a:gd name="T6" fmla="*/ 1052512 w 2016"/>
              <a:gd name="T7" fmla="*/ 1062567 h 1008"/>
              <a:gd name="T8" fmla="*/ 225538 w 2016"/>
              <a:gd name="T9" fmla="*/ 0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6"/>
              <a:gd name="T16" fmla="*/ 0 h 1008"/>
              <a:gd name="T17" fmla="*/ 2016 w 2016"/>
              <a:gd name="T18" fmla="*/ 1008 h 1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6" h="1008">
                <a:moveTo>
                  <a:pt x="144" y="0"/>
                </a:moveTo>
                <a:lnTo>
                  <a:pt x="0" y="1008"/>
                </a:lnTo>
                <a:lnTo>
                  <a:pt x="2016" y="528"/>
                </a:lnTo>
                <a:lnTo>
                  <a:pt x="672" y="672"/>
                </a:lnTo>
                <a:lnTo>
                  <a:pt x="144" y="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79375" y="3246438"/>
            <a:ext cx="3240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i="1">
                <a:latin typeface="Verdana" pitchFamily="34" charset="0"/>
              </a:rPr>
              <a:t>Name the coordinates of the reflected object: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155575" y="3856038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Verdana" pitchFamily="34" charset="0"/>
              </a:rPr>
              <a:t>A’:  (-5, -8)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55575" y="4389438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Verdana" pitchFamily="34" charset="0"/>
              </a:rPr>
              <a:t>B’:  (-6, -2)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155575" y="4922838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Verdana" pitchFamily="34" charset="0"/>
              </a:rPr>
              <a:t>C’:  (6, -5)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155575" y="5456238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Verdana" pitchFamily="34" charset="0"/>
              </a:rPr>
              <a:t>D’:  (-2, -4)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0" y="6184900"/>
            <a:ext cx="9144000" cy="673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>
                <a:latin typeface="Verdana" pitchFamily="34" charset="0"/>
              </a:rPr>
              <a:t>How were the coordinates affected when the object </a:t>
            </a:r>
          </a:p>
          <a:p>
            <a:pPr algn="ctr" eaLnBrk="0" hangingPunct="0">
              <a:defRPr/>
            </a:pPr>
            <a:r>
              <a:rPr lang="en-US" sz="1800" b="1">
                <a:latin typeface="Verdana" pitchFamily="34" charset="0"/>
              </a:rPr>
              <a:t>was reflected over the </a:t>
            </a:r>
            <a:r>
              <a:rPr lang="en-US" sz="1800" b="1" i="1">
                <a:latin typeface="Verdana" pitchFamily="34" charset="0"/>
              </a:rPr>
              <a:t>x</a:t>
            </a:r>
            <a:r>
              <a:rPr lang="en-US" sz="1800" b="1">
                <a:latin typeface="Verdana" pitchFamily="34" charset="0"/>
              </a:rPr>
              <a:t>-axis?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utoUpdateAnimBg="0"/>
      <p:bldP spid="7182" grpId="0" autoUpdateAnimBg="0"/>
      <p:bldP spid="7183" grpId="0" autoUpdateAnimBg="0"/>
      <p:bldP spid="7184" grpId="0" autoUpdateAnimBg="0"/>
      <p:bldP spid="7185" grpId="0" autoUpdateAnimBg="0"/>
      <p:bldP spid="7186" grpId="0" animBg="1"/>
      <p:bldP spid="7187" grpId="0" animBg="1"/>
      <p:bldP spid="7188" grpId="0" animBg="1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195" grpId="0" animBg="1"/>
      <p:bldP spid="7196" grpId="0" animBg="1"/>
      <p:bldP spid="7197" grpId="0" animBg="1"/>
      <p:bldP spid="7198" grpId="0" animBg="1"/>
      <p:bldP spid="7199" grpId="0" autoUpdateAnimBg="0"/>
      <p:bldP spid="7200" grpId="0" autoUpdateAnimBg="0"/>
      <p:bldP spid="7201" grpId="0" autoUpdateAnimBg="0"/>
      <p:bldP spid="7202" grpId="0" autoUpdateAnimBg="0"/>
      <p:bldP spid="7203" grpId="0" animBg="1"/>
      <p:bldP spid="7204" grpId="0" autoUpdateAnimBg="0"/>
      <p:bldP spid="7205" grpId="0" autoUpdateAnimBg="0"/>
      <p:bldP spid="7206" grpId="0" autoUpdateAnimBg="0"/>
      <p:bldP spid="7207" grpId="0" autoUpdateAnimBg="0"/>
      <p:bldP spid="7208" grpId="0" autoUpdateAnimBg="0"/>
      <p:bldP spid="720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00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600" smtClean="0"/>
              <a:t>Example #2: Reflect the object below over the </a:t>
            </a:r>
            <a:r>
              <a:rPr lang="en-US" sz="2600" i="1" smtClean="0"/>
              <a:t>y</a:t>
            </a:r>
            <a:r>
              <a:rPr lang="en-US" sz="2600" smtClean="0"/>
              <a:t>-axis:</a:t>
            </a:r>
          </a:p>
        </p:txBody>
      </p:sp>
      <p:pic>
        <p:nvPicPr>
          <p:cNvPr id="7171" name="Picture 3" descr="coord_plane_3_n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1988" y="685800"/>
            <a:ext cx="5942012" cy="5961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6321425" y="3317875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8478838" y="1484313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8486775" y="2816225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685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i="1">
                <a:latin typeface="Verdana" pitchFamily="34" charset="0"/>
              </a:rPr>
              <a:t>Name the coordinates of the original object: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221413" y="358457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Y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8415338" y="3100388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J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8335963" y="100806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T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76200" y="12954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Verdana" pitchFamily="34" charset="0"/>
              </a:rPr>
              <a:t>T:  (9, 8)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6200" y="18288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Verdana" pitchFamily="34" charset="0"/>
              </a:rPr>
              <a:t>J:  (9, 3)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6200" y="23622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Verdana" pitchFamily="34" charset="0"/>
              </a:rPr>
              <a:t>Y:  (1, 1)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162675" y="711200"/>
            <a:ext cx="4763" cy="5472113"/>
          </a:xfrm>
          <a:prstGeom prst="line">
            <a:avLst/>
          </a:prstGeom>
          <a:noFill/>
          <a:ln w="76200">
            <a:solidFill>
              <a:srgbClr val="33CCCC"/>
            </a:solidFill>
            <a:prstDash val="sysDot"/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6134100" y="3379788"/>
            <a:ext cx="274638" cy="47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3671888" y="2755900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5783263" y="3316288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3698875" y="1465263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570288" y="28971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J’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532188" y="11064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T’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5583238" y="354012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Y’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79375" y="3246438"/>
            <a:ext cx="3240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i="1">
                <a:latin typeface="Verdana" pitchFamily="34" charset="0"/>
              </a:rPr>
              <a:t>Name the coordinates of the reflected object: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155575" y="3856038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Verdana" pitchFamily="34" charset="0"/>
              </a:rPr>
              <a:t>T’:  (-9, 8)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55575" y="4389438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Verdana" pitchFamily="34" charset="0"/>
              </a:rPr>
              <a:t>J’:  (-9, 3)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55575" y="4922838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Verdana" pitchFamily="34" charset="0"/>
              </a:rPr>
              <a:t>Y’:  (-1, 1)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0" y="6184900"/>
            <a:ext cx="9144000" cy="6731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>
                <a:latin typeface="Verdana" pitchFamily="34" charset="0"/>
              </a:rPr>
              <a:t>How were the coordinates affected when the object </a:t>
            </a:r>
          </a:p>
          <a:p>
            <a:pPr algn="ctr" eaLnBrk="0" hangingPunct="0">
              <a:defRPr/>
            </a:pPr>
            <a:r>
              <a:rPr lang="en-US" sz="1800" b="1">
                <a:latin typeface="Verdana" pitchFamily="34" charset="0"/>
              </a:rPr>
              <a:t>was reflected over the </a:t>
            </a:r>
            <a:r>
              <a:rPr lang="en-US" sz="1800" b="1" i="1">
                <a:latin typeface="Verdana" pitchFamily="34" charset="0"/>
              </a:rPr>
              <a:t>y</a:t>
            </a:r>
            <a:r>
              <a:rPr lang="en-US" sz="1800" b="1">
                <a:latin typeface="Verdana" pitchFamily="34" charset="0"/>
              </a:rPr>
              <a:t>-axis?</a:t>
            </a:r>
          </a:p>
        </p:txBody>
      </p:sp>
      <p:sp>
        <p:nvSpPr>
          <p:cNvPr id="7195" name="Freeform 27"/>
          <p:cNvSpPr>
            <a:spLocks/>
          </p:cNvSpPr>
          <p:nvPr/>
        </p:nvSpPr>
        <p:spPr bwMode="auto">
          <a:xfrm>
            <a:off x="6384925" y="1541463"/>
            <a:ext cx="2162175" cy="1857375"/>
          </a:xfrm>
          <a:custGeom>
            <a:avLst/>
            <a:gdLst>
              <a:gd name="T0" fmla="*/ 2162175 w 1362"/>
              <a:gd name="T1" fmla="*/ 0 h 1170"/>
              <a:gd name="T2" fmla="*/ 2162175 w 1362"/>
              <a:gd name="T3" fmla="*/ 1335087 h 1170"/>
              <a:gd name="T4" fmla="*/ 0 w 1362"/>
              <a:gd name="T5" fmla="*/ 1857375 h 1170"/>
              <a:gd name="T6" fmla="*/ 2162175 w 1362"/>
              <a:gd name="T7" fmla="*/ 0 h 1170"/>
              <a:gd name="T8" fmla="*/ 0 60000 65536"/>
              <a:gd name="T9" fmla="*/ 0 60000 65536"/>
              <a:gd name="T10" fmla="*/ 0 60000 65536"/>
              <a:gd name="T11" fmla="*/ 0 60000 65536"/>
              <a:gd name="T12" fmla="*/ 0 w 1362"/>
              <a:gd name="T13" fmla="*/ 0 h 1170"/>
              <a:gd name="T14" fmla="*/ 1362 w 1362"/>
              <a:gd name="T15" fmla="*/ 1170 h 1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2" h="1170">
                <a:moveTo>
                  <a:pt x="1362" y="0"/>
                </a:moveTo>
                <a:lnTo>
                  <a:pt x="1362" y="841"/>
                </a:lnTo>
                <a:lnTo>
                  <a:pt x="0" y="1170"/>
                </a:lnTo>
                <a:lnTo>
                  <a:pt x="1362" y="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 flipV="1">
            <a:off x="6194425" y="1531938"/>
            <a:ext cx="2249488" cy="111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H="1" flipV="1">
            <a:off x="6184900" y="2855913"/>
            <a:ext cx="2278063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H="1">
            <a:off x="5881688" y="3386138"/>
            <a:ext cx="274637" cy="47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H="1" flipV="1">
            <a:off x="3879850" y="1509713"/>
            <a:ext cx="2247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H="1" flipV="1">
            <a:off x="3870325" y="2833688"/>
            <a:ext cx="2278063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5" name="Freeform 33"/>
          <p:cNvSpPr>
            <a:spLocks/>
          </p:cNvSpPr>
          <p:nvPr/>
        </p:nvSpPr>
        <p:spPr bwMode="auto">
          <a:xfrm flipH="1">
            <a:off x="3765550" y="1520825"/>
            <a:ext cx="2105025" cy="1812925"/>
          </a:xfrm>
          <a:custGeom>
            <a:avLst/>
            <a:gdLst>
              <a:gd name="T0" fmla="*/ 2105025 w 1362"/>
              <a:gd name="T1" fmla="*/ 0 h 1170"/>
              <a:gd name="T2" fmla="*/ 2105025 w 1362"/>
              <a:gd name="T3" fmla="*/ 1303137 h 1170"/>
              <a:gd name="T4" fmla="*/ 0 w 1362"/>
              <a:gd name="T5" fmla="*/ 1812925 h 1170"/>
              <a:gd name="T6" fmla="*/ 2105025 w 1362"/>
              <a:gd name="T7" fmla="*/ 0 h 1170"/>
              <a:gd name="T8" fmla="*/ 0 60000 65536"/>
              <a:gd name="T9" fmla="*/ 0 60000 65536"/>
              <a:gd name="T10" fmla="*/ 0 60000 65536"/>
              <a:gd name="T11" fmla="*/ 0 60000 65536"/>
              <a:gd name="T12" fmla="*/ 0 w 1362"/>
              <a:gd name="T13" fmla="*/ 0 h 1170"/>
              <a:gd name="T14" fmla="*/ 1362 w 1362"/>
              <a:gd name="T15" fmla="*/ 1170 h 1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2" h="1170">
                <a:moveTo>
                  <a:pt x="1362" y="0"/>
                </a:moveTo>
                <a:lnTo>
                  <a:pt x="1362" y="841"/>
                </a:lnTo>
                <a:lnTo>
                  <a:pt x="0" y="1170"/>
                </a:lnTo>
                <a:lnTo>
                  <a:pt x="1362" y="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utoUpdateAnimBg="0"/>
      <p:bldP spid="8203" grpId="0" autoUpdateAnimBg="0"/>
      <p:bldP spid="8204" grpId="0" autoUpdateAnimBg="0"/>
      <p:bldP spid="8205" grpId="0" autoUpdateAnimBg="0"/>
      <p:bldP spid="8206" grpId="0" animBg="1"/>
      <p:bldP spid="8207" grpId="0" animBg="1"/>
      <p:bldP spid="8208" grpId="0" animBg="1"/>
      <p:bldP spid="8209" grpId="0" animBg="1"/>
      <p:bldP spid="8210" grpId="0" animBg="1"/>
      <p:bldP spid="8211" grpId="0" autoUpdateAnimBg="0"/>
      <p:bldP spid="8212" grpId="0" autoUpdateAnimBg="0"/>
      <p:bldP spid="8213" grpId="0" autoUpdateAnimBg="0"/>
      <p:bldP spid="8214" grpId="0" autoUpdateAnimBg="0"/>
      <p:bldP spid="8215" grpId="0" autoUpdateAnimBg="0"/>
      <p:bldP spid="8216" grpId="0" autoUpdateAnimBg="0"/>
      <p:bldP spid="8217" grpId="0" autoUpdateAnimBg="0"/>
      <p:bldP spid="8218" grpId="0" animBg="1" autoUpdateAnimBg="0"/>
      <p:bldP spid="8220" grpId="0" animBg="1"/>
      <p:bldP spid="8221" grpId="0" animBg="1"/>
      <p:bldP spid="8222" grpId="0" animBg="1"/>
      <p:bldP spid="8223" grpId="0" animBg="1"/>
      <p:bldP spid="8224" grpId="0" animBg="1"/>
      <p:bldP spid="82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00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57150" y="187325"/>
            <a:ext cx="91440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100" smtClean="0"/>
              <a:t>Example #3: Reflect the object below over the </a:t>
            </a:r>
            <a:r>
              <a:rPr lang="en-US" sz="2100" i="1" smtClean="0"/>
              <a:t>x</a:t>
            </a:r>
            <a:r>
              <a:rPr lang="en-US" sz="2100" smtClean="0"/>
              <a:t>-axis and then the </a:t>
            </a:r>
            <a:r>
              <a:rPr lang="en-US" sz="2100" i="1" smtClean="0"/>
              <a:t>y</a:t>
            </a:r>
            <a:r>
              <a:rPr lang="en-US" sz="2100" smtClean="0"/>
              <a:t>-axis:</a:t>
            </a:r>
          </a:p>
        </p:txBody>
      </p:sp>
      <p:pic>
        <p:nvPicPr>
          <p:cNvPr id="8195" name="Picture 3" descr="coord_plane_3_n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1988" y="700088"/>
            <a:ext cx="5942012" cy="5961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665538" y="1171575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3981450" y="2257425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5562600" y="2514600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3683000" y="3033713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0" y="685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i="1">
                <a:latin typeface="Verdana" pitchFamily="34" charset="0"/>
              </a:rPr>
              <a:t>Name the coordinates of the original object: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403600" y="9159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R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041775" y="19669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P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562600" y="2209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D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6200" y="12954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Verdana" pitchFamily="34" charset="0"/>
              </a:rPr>
              <a:t>R:  (-9, 9)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6200" y="18288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Verdana" pitchFamily="34" charset="0"/>
              </a:rPr>
              <a:t>P:  (-8, 5)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6200" y="23622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Verdana" pitchFamily="34" charset="0"/>
              </a:rPr>
              <a:t>D:  (-2, 4)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76200" y="28956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Verdana" pitchFamily="34" charset="0"/>
              </a:rPr>
              <a:t>U:  (-9, 2)</a:t>
            </a: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3200400" y="3657600"/>
            <a:ext cx="5943600" cy="0"/>
          </a:xfrm>
          <a:prstGeom prst="line">
            <a:avLst/>
          </a:prstGeom>
          <a:noFill/>
          <a:ln w="76200">
            <a:solidFill>
              <a:srgbClr val="FF9900"/>
            </a:solidFill>
            <a:prstDash val="sysDot"/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3686175" y="4135438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5580063" y="4667250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3698875" y="6008688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3960813" y="4948238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5646738" y="454977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D’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3389313" y="61452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R’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006850" y="50053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P’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406775" y="307657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U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79375" y="3246438"/>
            <a:ext cx="3240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i="1">
                <a:latin typeface="Verdana" pitchFamily="34" charset="0"/>
              </a:rPr>
              <a:t>Name the coordinates of the reflected object: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155575" y="3856038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Verdana" pitchFamily="34" charset="0"/>
              </a:rPr>
              <a:t>R’’:  (9, -9)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155575" y="4389438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Verdana" pitchFamily="34" charset="0"/>
              </a:rPr>
              <a:t>P’’:  (8, -5)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155575" y="4922838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Verdana" pitchFamily="34" charset="0"/>
              </a:rPr>
              <a:t>D’’:  (2, -4)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155575" y="5456238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Verdana" pitchFamily="34" charset="0"/>
              </a:rPr>
              <a:t>U’’:  (9, -2)</a:t>
            </a: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-15875" y="6345238"/>
            <a:ext cx="9188450" cy="5127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>
                <a:latin typeface="Verdana" pitchFamily="34" charset="0"/>
              </a:rPr>
              <a:t>How were the coordinates affected when the object </a:t>
            </a:r>
          </a:p>
          <a:p>
            <a:pPr algn="ctr" eaLnBrk="0" hangingPunct="0">
              <a:defRPr/>
            </a:pPr>
            <a:r>
              <a:rPr lang="en-US" sz="1600" b="1">
                <a:latin typeface="Verdana" pitchFamily="34" charset="0"/>
              </a:rPr>
              <a:t>was reflected over both the </a:t>
            </a:r>
            <a:r>
              <a:rPr lang="en-US" sz="1600" b="1" i="1">
                <a:latin typeface="Verdana" pitchFamily="34" charset="0"/>
              </a:rPr>
              <a:t>x</a:t>
            </a:r>
            <a:r>
              <a:rPr lang="en-US" sz="1600" b="1">
                <a:latin typeface="Verdana" pitchFamily="34" charset="0"/>
              </a:rPr>
              <a:t>-axis and </a:t>
            </a:r>
            <a:r>
              <a:rPr lang="en-US" sz="1600" b="1" i="1">
                <a:latin typeface="Verdana" pitchFamily="34" charset="0"/>
              </a:rPr>
              <a:t>y</a:t>
            </a:r>
            <a:r>
              <a:rPr lang="en-US" sz="1600" b="1">
                <a:latin typeface="Verdana" pitchFamily="34" charset="0"/>
              </a:rPr>
              <a:t>-axis?</a:t>
            </a:r>
          </a:p>
        </p:txBody>
      </p:sp>
      <p:sp>
        <p:nvSpPr>
          <p:cNvPr id="8223" name="Freeform 31"/>
          <p:cNvSpPr>
            <a:spLocks/>
          </p:cNvSpPr>
          <p:nvPr/>
        </p:nvSpPr>
        <p:spPr bwMode="auto">
          <a:xfrm>
            <a:off x="3759200" y="1262063"/>
            <a:ext cx="1871663" cy="1858962"/>
          </a:xfrm>
          <a:custGeom>
            <a:avLst/>
            <a:gdLst>
              <a:gd name="T0" fmla="*/ 0 w 1179"/>
              <a:gd name="T1" fmla="*/ 0 h 1171"/>
              <a:gd name="T2" fmla="*/ 0 w 1179"/>
              <a:gd name="T3" fmla="*/ 1858962 h 1171"/>
              <a:gd name="T4" fmla="*/ 1871663 w 1179"/>
              <a:gd name="T5" fmla="*/ 1320799 h 1171"/>
              <a:gd name="T6" fmla="*/ 276225 w 1179"/>
              <a:gd name="T7" fmla="*/ 1060450 h 1171"/>
              <a:gd name="T8" fmla="*/ 0 w 1179"/>
              <a:gd name="T9" fmla="*/ 0 h 11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9"/>
              <a:gd name="T16" fmla="*/ 0 h 1171"/>
              <a:gd name="T17" fmla="*/ 1179 w 1179"/>
              <a:gd name="T18" fmla="*/ 1171 h 11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9" h="1171">
                <a:moveTo>
                  <a:pt x="0" y="0"/>
                </a:moveTo>
                <a:lnTo>
                  <a:pt x="0" y="1171"/>
                </a:lnTo>
                <a:lnTo>
                  <a:pt x="1179" y="832"/>
                </a:lnTo>
                <a:lnTo>
                  <a:pt x="174" y="668"/>
                </a:lnTo>
                <a:lnTo>
                  <a:pt x="0" y="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8" name="Oval 32"/>
          <p:cNvSpPr>
            <a:spLocks noChangeArrowheads="1"/>
          </p:cNvSpPr>
          <p:nvPr/>
        </p:nvSpPr>
        <p:spPr bwMode="auto">
          <a:xfrm>
            <a:off x="8223250" y="4927600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Oval 33"/>
          <p:cNvSpPr>
            <a:spLocks noChangeArrowheads="1"/>
          </p:cNvSpPr>
          <p:nvPr/>
        </p:nvSpPr>
        <p:spPr bwMode="auto">
          <a:xfrm>
            <a:off x="8489950" y="5981700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Oval 34"/>
          <p:cNvSpPr>
            <a:spLocks noChangeArrowheads="1"/>
          </p:cNvSpPr>
          <p:nvPr/>
        </p:nvSpPr>
        <p:spPr bwMode="auto">
          <a:xfrm>
            <a:off x="6623050" y="4667250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Oval 35"/>
          <p:cNvSpPr>
            <a:spLocks noChangeArrowheads="1"/>
          </p:cNvSpPr>
          <p:nvPr/>
        </p:nvSpPr>
        <p:spPr bwMode="auto">
          <a:xfrm>
            <a:off x="8483600" y="4113213"/>
            <a:ext cx="136525" cy="1365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3389313" y="383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U’</a:t>
            </a:r>
          </a:p>
        </p:txBody>
      </p:sp>
      <p:sp>
        <p:nvSpPr>
          <p:cNvPr id="9253" name="Freeform 37"/>
          <p:cNvSpPr>
            <a:spLocks/>
          </p:cNvSpPr>
          <p:nvPr/>
        </p:nvSpPr>
        <p:spPr bwMode="auto">
          <a:xfrm flipV="1">
            <a:off x="3751263" y="4187825"/>
            <a:ext cx="1871662" cy="1900238"/>
          </a:xfrm>
          <a:custGeom>
            <a:avLst/>
            <a:gdLst>
              <a:gd name="T0" fmla="*/ 0 w 1179"/>
              <a:gd name="T1" fmla="*/ 0 h 1171"/>
              <a:gd name="T2" fmla="*/ 0 w 1179"/>
              <a:gd name="T3" fmla="*/ 1900238 h 1171"/>
              <a:gd name="T4" fmla="*/ 1871662 w 1179"/>
              <a:gd name="T5" fmla="*/ 1350126 h 1171"/>
              <a:gd name="T6" fmla="*/ 276225 w 1179"/>
              <a:gd name="T7" fmla="*/ 1083996 h 1171"/>
              <a:gd name="T8" fmla="*/ 0 w 1179"/>
              <a:gd name="T9" fmla="*/ 0 h 11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9"/>
              <a:gd name="T16" fmla="*/ 0 h 1171"/>
              <a:gd name="T17" fmla="*/ 1179 w 1179"/>
              <a:gd name="T18" fmla="*/ 1171 h 11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9" h="1171">
                <a:moveTo>
                  <a:pt x="0" y="0"/>
                </a:moveTo>
                <a:lnTo>
                  <a:pt x="0" y="1171"/>
                </a:lnTo>
                <a:lnTo>
                  <a:pt x="1179" y="832"/>
                </a:lnTo>
                <a:lnTo>
                  <a:pt x="174" y="668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50195"/>
            </a:srgbClr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6176963" y="454342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D’’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7759700" y="488156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P’’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8443913" y="38465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U’’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8431213" y="608012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R’’</a:t>
            </a:r>
          </a:p>
        </p:txBody>
      </p:sp>
      <p:sp>
        <p:nvSpPr>
          <p:cNvPr id="9258" name="Freeform 42"/>
          <p:cNvSpPr>
            <a:spLocks/>
          </p:cNvSpPr>
          <p:nvPr/>
        </p:nvSpPr>
        <p:spPr bwMode="auto">
          <a:xfrm flipH="1" flipV="1">
            <a:off x="6718300" y="4195763"/>
            <a:ext cx="1843088" cy="1900237"/>
          </a:xfrm>
          <a:custGeom>
            <a:avLst/>
            <a:gdLst>
              <a:gd name="T0" fmla="*/ 0 w 1179"/>
              <a:gd name="T1" fmla="*/ 0 h 1171"/>
              <a:gd name="T2" fmla="*/ 0 w 1179"/>
              <a:gd name="T3" fmla="*/ 1900237 h 1171"/>
              <a:gd name="T4" fmla="*/ 1843088 w 1179"/>
              <a:gd name="T5" fmla="*/ 1350126 h 1171"/>
              <a:gd name="T6" fmla="*/ 272008 w 1179"/>
              <a:gd name="T7" fmla="*/ 1083995 h 1171"/>
              <a:gd name="T8" fmla="*/ 0 w 1179"/>
              <a:gd name="T9" fmla="*/ 0 h 11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9"/>
              <a:gd name="T16" fmla="*/ 0 h 1171"/>
              <a:gd name="T17" fmla="*/ 1179 w 1179"/>
              <a:gd name="T18" fmla="*/ 1171 h 11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9" h="1171">
                <a:moveTo>
                  <a:pt x="0" y="0"/>
                </a:moveTo>
                <a:lnTo>
                  <a:pt x="0" y="1171"/>
                </a:lnTo>
                <a:lnTo>
                  <a:pt x="1179" y="832"/>
                </a:lnTo>
                <a:lnTo>
                  <a:pt x="174" y="668"/>
                </a:lnTo>
                <a:lnTo>
                  <a:pt x="0" y="0"/>
                </a:lnTo>
                <a:close/>
              </a:path>
            </a:pathLst>
          </a:custGeom>
          <a:solidFill>
            <a:srgbClr val="3366FF">
              <a:alpha val="50195"/>
            </a:srgbClr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>
            <a:off x="6169025" y="674688"/>
            <a:ext cx="7938" cy="5951537"/>
          </a:xfrm>
          <a:prstGeom prst="line">
            <a:avLst/>
          </a:prstGeom>
          <a:noFill/>
          <a:ln w="76200">
            <a:solidFill>
              <a:srgbClr val="800080"/>
            </a:solidFill>
            <a:prstDash val="sysDot"/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6254750" y="1016000"/>
            <a:ext cx="2497138" cy="25733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>
                <a:latin typeface="Verdana" pitchFamily="34" charset="0"/>
              </a:rPr>
              <a:t>Would it make a difference if we reflected over the </a:t>
            </a:r>
            <a:r>
              <a:rPr lang="en-US" sz="1800" b="1" i="1">
                <a:latin typeface="Verdana" pitchFamily="34" charset="0"/>
              </a:rPr>
              <a:t>y</a:t>
            </a:r>
            <a:r>
              <a:rPr lang="en-US" sz="1800" b="1">
                <a:latin typeface="Verdana" pitchFamily="34" charset="0"/>
              </a:rPr>
              <a:t>-axis first and then the </a:t>
            </a:r>
            <a:r>
              <a:rPr lang="en-US" sz="1800" b="1" i="1">
                <a:latin typeface="Verdana" pitchFamily="34" charset="0"/>
              </a:rPr>
              <a:t>x</a:t>
            </a:r>
            <a:r>
              <a:rPr lang="en-US" sz="1800" b="1">
                <a:latin typeface="Verdana" pitchFamily="34" charset="0"/>
              </a:rPr>
              <a:t>-axis?  Try it!  Then reflect about what you discovered.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2" grpId="0" animBg="1"/>
      <p:bldP spid="9233" grpId="0" animBg="1"/>
      <p:bldP spid="9234" grpId="0" animBg="1"/>
      <p:bldP spid="9235" grpId="0" animBg="1"/>
      <p:bldP spid="9236" grpId="0" animBg="1"/>
      <p:bldP spid="9237" grpId="0" autoUpdateAnimBg="0"/>
      <p:bldP spid="9238" grpId="0" autoUpdateAnimBg="0"/>
      <p:bldP spid="9239" grpId="0" autoUpdateAnimBg="0"/>
      <p:bldP spid="9241" grpId="0" autoUpdateAnimBg="0"/>
      <p:bldP spid="9242" grpId="0" autoUpdateAnimBg="0"/>
      <p:bldP spid="9243" grpId="0" autoUpdateAnimBg="0"/>
      <p:bldP spid="9244" grpId="0" autoUpdateAnimBg="0"/>
      <p:bldP spid="9245" grpId="0" autoUpdateAnimBg="0"/>
      <p:bldP spid="9246" grpId="0" animBg="1" autoUpdateAnimBg="0"/>
      <p:bldP spid="9248" grpId="0" animBg="1"/>
      <p:bldP spid="9249" grpId="0" animBg="1"/>
      <p:bldP spid="9250" grpId="0" animBg="1"/>
      <p:bldP spid="9251" grpId="0" animBg="1"/>
      <p:bldP spid="9252" grpId="0" autoUpdateAnimBg="0"/>
      <p:bldP spid="9253" grpId="0" animBg="1"/>
      <p:bldP spid="9254" grpId="0" autoUpdateAnimBg="0"/>
      <p:bldP spid="9255" grpId="0" autoUpdateAnimBg="0"/>
      <p:bldP spid="9256" grpId="0" autoUpdateAnimBg="0"/>
      <p:bldP spid="9257" grpId="0" autoUpdateAnimBg="0"/>
      <p:bldP spid="9258" grpId="0" animBg="1"/>
      <p:bldP spid="9259" grpId="0" animBg="1"/>
      <p:bldP spid="9260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9933"/>
    </a:lt1>
    <a:dk2>
      <a:srgbClr val="003300"/>
    </a:dk2>
    <a:lt2>
      <a:srgbClr val="FFFF00"/>
    </a:lt2>
    <a:accent1>
      <a:srgbClr val="FF9900"/>
    </a:accent1>
    <a:accent2>
      <a:srgbClr val="00FFFF"/>
    </a:accent2>
    <a:accent3>
      <a:srgbClr val="AAADAA"/>
    </a:accent3>
    <a:accent4>
      <a:srgbClr val="DA822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CC"/>
    </a:lt1>
    <a:dk2>
      <a:srgbClr val="003300"/>
    </a:dk2>
    <a:lt2>
      <a:srgbClr val="FFFF00"/>
    </a:lt2>
    <a:accent1>
      <a:srgbClr val="FF9900"/>
    </a:accent1>
    <a:accent2>
      <a:srgbClr val="00FFFF"/>
    </a:accent2>
    <a:accent3>
      <a:srgbClr val="AAADAA"/>
    </a:accent3>
    <a:accent4>
      <a:srgbClr val="DADAAE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CC"/>
    </a:lt1>
    <a:dk2>
      <a:srgbClr val="003300"/>
    </a:dk2>
    <a:lt2>
      <a:srgbClr val="FFFF00"/>
    </a:lt2>
    <a:accent1>
      <a:srgbClr val="003300"/>
    </a:accent1>
    <a:accent2>
      <a:srgbClr val="00FFFF"/>
    </a:accent2>
    <a:accent3>
      <a:srgbClr val="AAADAA"/>
    </a:accent3>
    <a:accent4>
      <a:srgbClr val="DADAAE"/>
    </a:accent4>
    <a:accent5>
      <a:srgbClr val="AAAD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ppt/theme/themeOverride5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ppt/theme/themeOverride6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ppt/theme/themeOverride7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535</Words>
  <Application>Microsoft Office PowerPoint</Application>
  <PresentationFormat>On-screen Show (4:3)</PresentationFormat>
  <Paragraphs>107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Times New Roman</vt:lpstr>
      <vt:lpstr>Arial</vt:lpstr>
      <vt:lpstr>Calibri</vt:lpstr>
      <vt:lpstr>Times-Roman</vt:lpstr>
      <vt:lpstr>Times-BoldItalic</vt:lpstr>
      <vt:lpstr>Arial Black</vt:lpstr>
      <vt:lpstr>Snap ITC</vt:lpstr>
      <vt:lpstr>Verdana</vt:lpstr>
      <vt:lpstr>Wingdings</vt:lpstr>
      <vt:lpstr>Default Design</vt:lpstr>
      <vt:lpstr>Transformations</vt:lpstr>
      <vt:lpstr>Slide 2</vt:lpstr>
      <vt:lpstr>Slide 3</vt:lpstr>
      <vt:lpstr>Reflections!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</dc:creator>
  <cp:lastModifiedBy>Administrator</cp:lastModifiedBy>
  <cp:revision>8</cp:revision>
  <dcterms:created xsi:type="dcterms:W3CDTF">2012-01-24T00:21:23Z</dcterms:created>
  <dcterms:modified xsi:type="dcterms:W3CDTF">2012-01-24T13:19:27Z</dcterms:modified>
</cp:coreProperties>
</file>